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59" r:id="rId6"/>
    <p:sldId id="260" r:id="rId7"/>
    <p:sldId id="273" r:id="rId8"/>
    <p:sldId id="274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9" r:id="rId17"/>
    <p:sldId id="26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4" autoAdjust="0"/>
  </p:normalViewPr>
  <p:slideViewPr>
    <p:cSldViewPr>
      <p:cViewPr varScale="1">
        <p:scale>
          <a:sx n="70" d="100"/>
          <a:sy n="70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3BFA-3794-4788-8799-AD9C9AA8D3DB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C4B9C-9160-412F-B800-48DEE0EE713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моббинга и буллинга в детско-подростковой среде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Pictures\буллинг.2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643182"/>
            <a:ext cx="5857916" cy="3945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Косвенная  травля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1\Pictures\моббинг.1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14686"/>
            <a:ext cx="2692723" cy="14953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901014" cy="4525963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аспространение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слухов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сплетен;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исключение и изоляцию (когда с ребенком никто не общается, не приглашает в игру, не выбирает в команду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Избегание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Манипуляцию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дружбой («Если ты дружишь с ней – мы с тобой не друзья»).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Действующие лица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929618" cy="5286412"/>
          </a:xfrm>
        </p:spPr>
        <p:txBody>
          <a:bodyPr>
            <a:normAutofit lnSpcReduction="10000"/>
          </a:bodyPr>
          <a:lstStyle/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Зачинщики (Буллеры)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Последователи (одобряющие, пассивно-одобряющие)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основная масса детей, которая под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руководством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зачинщиков осуществляет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травлю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Равнодушные свидетели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Жертвы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классе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есть: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Защитники  жертвы</a:t>
            </a:r>
          </a:p>
          <a:p>
            <a:pPr marL="274320" indent="-274320" algn="just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Потенциальные защитники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339" name="Picture 3" descr="C:\Users\1\Pictures\буллинг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00438"/>
            <a:ext cx="2376470" cy="2376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Участники моббинга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Pictures\буллинг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7127213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Буллеры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1\Pictures\буллинг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357298"/>
            <a:ext cx="2458274" cy="184389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7686700" cy="5929330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воспитывающиеся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родителями-одиночками; 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семей, в которых у матери отмечается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негативное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отношение к жизни;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властных и авторитарных семей;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конфликтных семей; Дети с низкой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устойчивостью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стрессу;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низкой успеваемостью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Активные 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общительные дети, претендующие на роль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лидера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классе;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Агрессивные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дети, нашедшие для самоутверждения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безответную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жертву;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, стремящиеся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любой ценой быть в центре внимания;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привыкшие относиться к окружающим с чувством превосходства, делящие всех на «своих» и «чужих» 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Эгоцентрики 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умеющие сочувствовать окружающим, ставить себя на место других;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Максималисты 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желающие идти на компромиссы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Последователи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829576" cy="504351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Несамостоятельны, легко поддаются влиянию окружающих, безынициативны.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Конформисты, всегда стремятся следовать правилам, неким стандартам (очень прилежны и законопослушны во всем, что касается школьных правил).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склонны признавать свою ответственность 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происходящее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подвержены жесткому контролю со стороны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Эгоцентричны, не умеют ставить себя на место другого. Не склонны задумываться о последствиях своего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 уверены в себе, очень дорожат «дружбой», оказанным доверием со стороны лидеров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Трусливы и озлоблены.</a:t>
            </a:r>
          </a:p>
          <a:p>
            <a:endParaRPr lang="ru-RU" dirty="0"/>
          </a:p>
        </p:txBody>
      </p:sp>
      <p:pic>
        <p:nvPicPr>
          <p:cNvPr id="16386" name="Picture 2" descr="C:\Users\1\Pictures\буллинг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857760"/>
            <a:ext cx="265567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Жертва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422"/>
            <a:ext cx="7901014" cy="5429288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необычной внешностью (заметные шрамы, хромота, косоглазие и т.д.);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Страдающий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энурезом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энкопорезом;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Тихий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слабый, не умеющий за себя постоять;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Неопрятно  одетый;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пропускающий занятия;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Неуспешный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учебе;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Слишком  опекаемый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родителями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умеющий общаться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7412" name="Picture 4" descr="C:\Users\1\Pictures\буллинг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00372"/>
            <a:ext cx="385389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Мотивами буллинга являются: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928670"/>
            <a:ext cx="7972452" cy="57864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Зависть;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Месть (когда жертвы переходят в разряд буллеров: наказать за боль и причиненные страдания);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Чувство неприязни;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Борьба за власть;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Нейтрализация соперника через показ преимущества над  ним;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Самоутверждение вплоть до удовлетворения садистских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потребностей отдельных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Стремление быть в центре внимания, выглядеть круто;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Стремление удивить, поразить;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Стремление разрядиться, «приколоться»;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унизить, запугать непонравившегося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\Pictures\буллинг8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714488"/>
            <a:ext cx="3375299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Типы отвергаемых детей, которые чаще всего подвергаются нападкам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714488"/>
            <a:ext cx="4572032" cy="3543312"/>
          </a:xfrm>
        </p:spPr>
        <p:txBody>
          <a:bodyPr/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Любимчик»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«Прилипала»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«Шут» или «козел отпущения»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Озлобленные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Непопулярные</a:t>
            </a:r>
          </a:p>
          <a:p>
            <a:endParaRPr lang="ru-RU" dirty="0"/>
          </a:p>
        </p:txBody>
      </p:sp>
      <p:pic>
        <p:nvPicPr>
          <p:cNvPr id="19458" name="Picture 2" descr="C:\Users\1\Pictures\буллинг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2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педагогам по профилактике буллинга и моббинга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143248"/>
            <a:ext cx="8229600" cy="34543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детей конструктивным способам решения конфликтов;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чувство эмпатии и доброжелательности;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Обучать навыкам самоконтроля и саморегуляции;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работу по сплочению детского коллектива;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«Хвалить при всех,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угать наедине»;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Устраивать совместные праздники;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Помогать детям решать конфликтные ситуации, стараясь не принимать сторону одного из участников, помогать находить компромисс.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1\Pictures\буллинг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85860"/>
            <a:ext cx="1857388" cy="1464459"/>
          </a:xfrm>
          <a:prstGeom prst="rect">
            <a:avLst/>
          </a:prstGeom>
          <a:noFill/>
        </p:spPr>
      </p:pic>
      <p:pic>
        <p:nvPicPr>
          <p:cNvPr id="6149" name="Picture 5" descr="C:\Users\1\Pictures\буллинг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071546"/>
            <a:ext cx="1816100" cy="169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Откуда появились эти незнакомые слова??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858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моббинг,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социальное явление заметили в Англии в 1905 году, хотя нельзя сказать, что травля отдельно выбранного человека в детских и подростковых коллективах не существовала до этого времени. С тех пор разговоры  о нем не утихают в среде педагогов и психологов. По статистике, от 4 до 50% детей сталкиваются с травлей. Это могут быть единичные случаи или регулярная тактика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статистики детского телефона доверия, действующего с 2010 года во всех субъектах Российской Федерации, количество обращений по вопросу жестокого обращения с ребенком за последние пять лет выросло в 3,5 раза (в 2010 г. — 4330 обращений; в 2014 г. — 15556; из них: в семье — 1800 и 6498, вне семьи — 843 и 2113, среди сверстников — 1463 и 5955 соответственно)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1\Pictures\буллинг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929198"/>
            <a:ext cx="3010041" cy="1765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же это такое моббинг и буллинг???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357298"/>
            <a:ext cx="7543824" cy="29718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 smtClean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оббинг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коллективная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травля, психологическое насилие, физическая расправа.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издевательство, которое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 один на один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Ссора между примерно равными по соотношению сил индивидов не является буллингом.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1\Pictures\буллинг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429132"/>
            <a:ext cx="3000366" cy="200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буллинга - за агрессивным поведением скрыть свою неполноценность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\Pictures\буллинг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214686"/>
            <a:ext cx="5345103" cy="267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Calibri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cs typeface="Calibri" pitchFamily="34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Распространенность буллинга: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428736"/>
            <a:ext cx="3571900" cy="457203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13% школьников имеют опыт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жертв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20%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преследователей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причем в больших городах уровень буллинга выше, чем в сельской местности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25% подростков хотя бы раз участвовали в буллинге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-68% учеников средней школы бывали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свидетелями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травли в школе</a:t>
            </a:r>
          </a:p>
          <a:p>
            <a:endParaRPr lang="ru-RU" dirty="0"/>
          </a:p>
        </p:txBody>
      </p:sp>
      <p:pic>
        <p:nvPicPr>
          <p:cNvPr id="8194" name="Picture 2" descr="C:\Users\1\Pictures\буллинг.13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14488"/>
            <a:ext cx="4357686" cy="290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травли в рамках одного коллектива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071678"/>
            <a:ext cx="7972452" cy="3500461"/>
          </a:xfrm>
        </p:spPr>
        <p:txBody>
          <a:bodyPr>
            <a:normAutofit lnSpcReduction="1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Физический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может колебаться от побоев до серьезного членовредительства.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Поведенческий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С ребенком сознательно не вступают в контакт, не разговаривают, распускают сплетни, крадут или портят личные вещи, наговаривают.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Вербальный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Выражается в подколах, кличках, обзывательствах, оскорблениях.</a:t>
            </a:r>
          </a:p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 атака в соц. сетях, выкладывание в интернет неприглядных видео, фото, текстов.</a:t>
            </a:r>
          </a:p>
          <a:p>
            <a:endParaRPr lang="ru-RU" dirty="0"/>
          </a:p>
        </p:txBody>
      </p:sp>
      <p:pic>
        <p:nvPicPr>
          <p:cNvPr id="9218" name="Picture 2" descr="C:\Users\1\Pictures\буллинг.14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286388"/>
            <a:ext cx="1728765" cy="1323190"/>
          </a:xfrm>
          <a:prstGeom prst="rect">
            <a:avLst/>
          </a:prstGeom>
          <a:noFill/>
        </p:spPr>
      </p:pic>
      <p:pic>
        <p:nvPicPr>
          <p:cNvPr id="9219" name="Picture 3" descr="C:\Users\1\Pictures\буллинг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1828800" cy="1076325"/>
          </a:xfrm>
          <a:prstGeom prst="rect">
            <a:avLst/>
          </a:prstGeom>
          <a:noFill/>
        </p:spPr>
      </p:pic>
      <p:pic>
        <p:nvPicPr>
          <p:cNvPr id="9220" name="Picture 4" descr="C:\Users\1\Pictures\буллинг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5500702"/>
            <a:ext cx="1500198" cy="1117794"/>
          </a:xfrm>
          <a:prstGeom prst="rect">
            <a:avLst/>
          </a:prstGeom>
          <a:noFill/>
        </p:spPr>
      </p:pic>
      <p:pic>
        <p:nvPicPr>
          <p:cNvPr id="9221" name="Picture 5" descr="C:\Users\1\Pictures\буллинг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857232"/>
            <a:ext cx="1481134" cy="134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Первичные признаки: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регулярно подвергается насмешкам со стороны сверстников в оскорбительной манере, его часто обзывают, дразнят, унижают, либо угрожают ему, требуют выполнения пожеланий других сверстников, командуют им.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часто высмеивают в недоброжелательной и обидной манере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 часто задирают, толкают, пинают, бьют, а он не может себя адекватно защитить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часто оказывается участником ссор, драк, в которых он скорее беззащитен и которых пытается избежать (часто при этом плачет)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берут учебники, деньги, другие личные вещи ребенка, разбрасывают их, рвут, портят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есть следы -синяки, порезы, царапины, или рваная одежда— которые не объясняются естественным образом (то есть не связаны с игрой, случайным падением, кошкой и т.п…)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\Pictures\буллинг.7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857760"/>
            <a:ext cx="2700336" cy="1800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Вторичные признаки: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7245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Ребенок часто проводит время в одиночестве, и исключен из компании сверстников во время перемен, обеда.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него, по наблюдениям, нет ни одного друга в классе.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командных играх дети выбирают его в числе последних или не хотят быть с ним в одной команде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Ребенок старается держаться рядом с учителем или другим взрослым во время школьных перемен.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Избегает говорить вслух (отвечать) во время уроков и производит впечатление тревожного и неуверенного в себе.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Выглядит расстроенным, депрессивным, часто плачет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резко или постепенно ухудшается успеваемость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дают списать, не подсказывают, не спрашивает тему урока, домашнее задание.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1\Pictures\буллинг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929198"/>
            <a:ext cx="2571736" cy="1716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\фоны для презентаций\nabor_fonov_1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Прямая  травля: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57224" y="1142984"/>
            <a:ext cx="7829576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ситуации, когда ребенка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бьют,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пинают;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обзывают, дразнят, дают обидные прозвища, портят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отбирают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заставляют делать что-то, чего ребенок делать не хочет. </a:t>
            </a:r>
          </a:p>
          <a:p>
            <a:endParaRPr lang="ru-RU" dirty="0"/>
          </a:p>
        </p:txBody>
      </p:sp>
      <p:pic>
        <p:nvPicPr>
          <p:cNvPr id="12291" name="Picture 3" descr="C:\Users\1\Pictures\буллинг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643446"/>
            <a:ext cx="2366966" cy="1861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1019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Wingdings 2</vt:lpstr>
      <vt:lpstr>Тема Office</vt:lpstr>
      <vt:lpstr>Профилактика моббинга и буллинга в детско-подростковой среде</vt:lpstr>
      <vt:lpstr>Откуда появились эти незнакомые слова??</vt:lpstr>
      <vt:lpstr>Что же это такое моббинг и буллинг???</vt:lpstr>
      <vt:lpstr>Презентация PowerPoint</vt:lpstr>
      <vt:lpstr> Распространенность буллинга: </vt:lpstr>
      <vt:lpstr>Виды  травли в рамках одного коллектива</vt:lpstr>
      <vt:lpstr>Первичные признаки: </vt:lpstr>
      <vt:lpstr>Вторичные признаки:</vt:lpstr>
      <vt:lpstr>Прямая  травля: </vt:lpstr>
      <vt:lpstr>Косвенная  травля</vt:lpstr>
      <vt:lpstr>Действующие лица</vt:lpstr>
      <vt:lpstr>Участники моббинга</vt:lpstr>
      <vt:lpstr>Буллеры</vt:lpstr>
      <vt:lpstr>Последователи</vt:lpstr>
      <vt:lpstr>Жертва</vt:lpstr>
      <vt:lpstr>Мотивами буллинга являются:</vt:lpstr>
      <vt:lpstr>Типы отвергаемых детей, которые чаще всего подвергаются нападкам</vt:lpstr>
      <vt:lpstr>Рекомендации педагогам по профилактике буллинга и моббинга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моббинга и буллинга в детско-подростковой среде</dc:title>
  <dc:creator>1</dc:creator>
  <cp:lastModifiedBy>Елена</cp:lastModifiedBy>
  <cp:revision>41</cp:revision>
  <dcterms:created xsi:type="dcterms:W3CDTF">2017-11-19T10:55:30Z</dcterms:created>
  <dcterms:modified xsi:type="dcterms:W3CDTF">2021-01-27T09:33:25Z</dcterms:modified>
</cp:coreProperties>
</file>